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2" r:id="rId5"/>
    <p:sldId id="269" r:id="rId6"/>
    <p:sldId id="261" r:id="rId7"/>
    <p:sldId id="263" r:id="rId8"/>
    <p:sldId id="264" r:id="rId9"/>
    <p:sldId id="268" r:id="rId10"/>
    <p:sldId id="271" r:id="rId11"/>
    <p:sldId id="272" r:id="rId12"/>
    <p:sldId id="265" r:id="rId13"/>
    <p:sldId id="274" r:id="rId14"/>
    <p:sldId id="275" r:id="rId15"/>
    <p:sldId id="276" r:id="rId16"/>
    <p:sldId id="273" r:id="rId17"/>
    <p:sldId id="277" r:id="rId18"/>
    <p:sldId id="281" r:id="rId19"/>
    <p:sldId id="280" r:id="rId20"/>
    <p:sldId id="279" r:id="rId21"/>
    <p:sldId id="278" r:id="rId22"/>
    <p:sldId id="267" r:id="rId23"/>
    <p:sldId id="282" r:id="rId24"/>
    <p:sldId id="26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3A02"/>
    <a:srgbClr val="28D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2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jpe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12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565" y="555645"/>
            <a:ext cx="2751597" cy="339055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" y="1196752"/>
            <a:ext cx="753381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 финансовой грамотности </a:t>
            </a:r>
          </a:p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«Почему деньги не растут </a:t>
            </a:r>
            <a:r>
              <a:rPr lang="ru-RU" sz="32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деревьях?»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4869160"/>
            <a:ext cx="59556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5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Воспитатели МБДОУ №89 </a:t>
            </a:r>
          </a:p>
          <a:p>
            <a:pPr lvl="5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«Крепыш» г. Сургут </a:t>
            </a:r>
          </a:p>
          <a:p>
            <a:pPr lvl="5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Садыкова З.А.</a:t>
            </a:r>
          </a:p>
          <a:p>
            <a:pPr lvl="5"/>
            <a:r>
              <a:rPr 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Брюхачева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Л.Н.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025820">
            <a:off x="6809363" y="601262"/>
            <a:ext cx="1138392" cy="1298546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3226" flipV="1">
            <a:off x="6380364" y="1480438"/>
            <a:ext cx="11398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49941" flipV="1">
            <a:off x="7526776" y="1601634"/>
            <a:ext cx="11398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3237">
            <a:off x="7196356" y="544055"/>
            <a:ext cx="1139825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2482" flipV="1">
            <a:off x="6828597" y="2391005"/>
            <a:ext cx="770295" cy="877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134579"/>
            <a:ext cx="1372590" cy="1273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607" y="4725144"/>
            <a:ext cx="137160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361246"/>
            <a:ext cx="1371600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G:\ФИН ГР\ФИН ФОТО\IMG_20221111_16565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38" y="243240"/>
            <a:ext cx="1824556" cy="2218226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42797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6668" cy="69650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45884" y="305094"/>
            <a:ext cx="85981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на интерактивной доске  с Мудрой Совой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915" y="1503568"/>
            <a:ext cx="2226581" cy="166648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87" y="1373831"/>
            <a:ext cx="2275309" cy="170554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44" y="1159580"/>
            <a:ext cx="1606153" cy="2134049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386172"/>
            <a:ext cx="1668849" cy="222339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943376"/>
            <a:ext cx="2103437" cy="157956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G:\ФИН ГР\ФИН ФОТО\IMG_20221111_1655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490" y="3645024"/>
            <a:ext cx="2619389" cy="1964542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пк\Downloads\IMG_20221111_16574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717" y="5008443"/>
            <a:ext cx="2160240" cy="162018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18" y="3645024"/>
            <a:ext cx="1879727" cy="2173509"/>
          </a:xfrm>
          <a:prstGeom prst="rect">
            <a:avLst/>
          </a:prstGeom>
          <a:solidFill>
            <a:srgbClr val="FFFFFF">
              <a:shade val="85000"/>
            </a:srgbClr>
          </a:solidFill>
          <a:ln w="9525">
            <a:solidFill>
              <a:schemeClr val="accent6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724" y="846147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78580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86" y="-20114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476673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Дидактические игры на интерактивном комплексе «АЛМА Банкомат»</a:t>
            </a:r>
          </a:p>
        </p:txBody>
      </p:sp>
      <p:pic>
        <p:nvPicPr>
          <p:cNvPr id="1026" name="Picture 2" descr="C:\Users\пк\Downloads\20221118_00194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5"/>
          <a:stretch/>
        </p:blipFill>
        <p:spPr bwMode="auto">
          <a:xfrm>
            <a:off x="323528" y="1361626"/>
            <a:ext cx="2128953" cy="257306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7" name="Picture 3" descr="C:\Users\пк\Downloads\20221118_0019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3"/>
          <a:stretch/>
        </p:blipFill>
        <p:spPr bwMode="auto">
          <a:xfrm>
            <a:off x="971600" y="4293095"/>
            <a:ext cx="2317854" cy="184546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8" name="Picture 4" descr="C:\Users\пк\Downloads\20221118_002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686" y="1289884"/>
            <a:ext cx="1730696" cy="230759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029" name="Picture 5" descr="C:\Users\пк\Downloads\20221118_0020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8"/>
          <a:stretch/>
        </p:blipFill>
        <p:spPr bwMode="auto">
          <a:xfrm>
            <a:off x="4676511" y="3939679"/>
            <a:ext cx="1885580" cy="219888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9436" y="4647901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6" t="9656" r="14886" b="16729"/>
          <a:stretch/>
        </p:blipFill>
        <p:spPr bwMode="auto">
          <a:xfrm>
            <a:off x="2771800" y="1697915"/>
            <a:ext cx="2623608" cy="1900485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2595828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9" y="10175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55576" y="476673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Сюжетно - ролевые игры «Профессии»</a:t>
            </a:r>
            <a:endParaRPr lang="ru-RU" dirty="0"/>
          </a:p>
        </p:txBody>
      </p:sp>
      <p:pic>
        <p:nvPicPr>
          <p:cNvPr id="12290" name="Picture 2" descr="G:\ФИН ГР\ФОТО деток\20221114_1615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7" r="14443"/>
          <a:stretch/>
        </p:blipFill>
        <p:spPr bwMode="auto">
          <a:xfrm rot="5400000">
            <a:off x="-654657" y="2431884"/>
            <a:ext cx="3990321" cy="220000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239" y="4770008"/>
            <a:ext cx="3475037" cy="124301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727" y="2204864"/>
            <a:ext cx="2103437" cy="153035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03382"/>
            <a:ext cx="2008004" cy="2376264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126581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628" y="1115928"/>
            <a:ext cx="2592288" cy="345803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3228668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187624" y="260648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Совместная творческая деятельность детей и родителей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3314" name="Picture 2" descr="C:\Users\пк\Downloads\IMG_20221110_1011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0" t="27363" r="7289" b="-271"/>
          <a:stretch/>
        </p:blipFill>
        <p:spPr bwMode="auto">
          <a:xfrm>
            <a:off x="3111105" y="4916582"/>
            <a:ext cx="1486313" cy="1709868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76" y="2745825"/>
            <a:ext cx="2075810" cy="184939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70457"/>
            <a:ext cx="2398857" cy="163693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16" y="706081"/>
            <a:ext cx="1934349" cy="1692359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770457"/>
            <a:ext cx="2454906" cy="160183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716405"/>
            <a:ext cx="2520280" cy="1917751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965" y="2492896"/>
            <a:ext cx="2977550" cy="223597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421" y="4820869"/>
            <a:ext cx="1357779" cy="1805581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681" y="4820869"/>
            <a:ext cx="1401763" cy="186531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3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26" y="4728869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172421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971600" y="332657"/>
            <a:ext cx="67687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копилки. «Копейка рубль бережет»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5" name="Рисунок 4" descr="C:\Users\пк\Downloads\IMG_20221115_1719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3" y="3468160"/>
            <a:ext cx="2205995" cy="176104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6" name="Рисунок 5" descr="C:\Users\пк\Downloads\IMG_20221115_1715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658" y="1748132"/>
            <a:ext cx="1733550" cy="23114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7" name="Рисунок 6" descr="G:\ФИН ГР\ФОТО деток\20221114_2236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0" t="9964" r="35716" b="14381"/>
          <a:stretch/>
        </p:blipFill>
        <p:spPr bwMode="auto">
          <a:xfrm rot="5400000">
            <a:off x="5163753" y="1660488"/>
            <a:ext cx="2272878" cy="1296144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377945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пк\Downloads\scale_2400 (1).jpe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735" y="4366107"/>
            <a:ext cx="2271395" cy="15144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3789040"/>
            <a:ext cx="2335213" cy="174942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 descr="https://avatars.mds.yandex.net/i?id=46e31705655f9e2531b9564526f6a8f2449da302-4034191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43" y="1314748"/>
            <a:ext cx="2398617" cy="1589084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847842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23528" y="476673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с банкоматом: экскурсия с родителями в банк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4" name="Рисунок 3" descr="C:\Users\пк\Downloads\IMG_20221120_162232_51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2592288" cy="364145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5" name="Рисунок 4" descr="C:\Users\пк\Downloads\IMG_20221120_162247_95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39" y="2060848"/>
            <a:ext cx="2520279" cy="364145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6" name="Рисунок 5" descr="https://kfinansam.ru/images/wp-content/uploads/2018/09/kakoj-limit-snjatija-nalichnyh-s-karty-sberbanka-4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4039" y="1641021"/>
            <a:ext cx="2183874" cy="362923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147183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8668626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пк\Downloads\IMG-20221120-WA0014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16972" r="6620" b="29315"/>
          <a:stretch/>
        </p:blipFill>
        <p:spPr bwMode="auto">
          <a:xfrm>
            <a:off x="827584" y="620688"/>
            <a:ext cx="5616624" cy="540060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1869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" y="2265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пк\Downloads\IMG-20221120-WA0003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" r="8326" b="9259"/>
          <a:stretch/>
        </p:blipFill>
        <p:spPr bwMode="auto">
          <a:xfrm>
            <a:off x="808106" y="3457987"/>
            <a:ext cx="5114925" cy="233362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9" r="3453"/>
          <a:stretch/>
        </p:blipFill>
        <p:spPr bwMode="auto">
          <a:xfrm>
            <a:off x="832627" y="579135"/>
            <a:ext cx="5138057" cy="264271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65618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88" y="2265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57523"/>
            <a:ext cx="5114925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3463" y="2343207"/>
            <a:ext cx="2438400" cy="390842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Users\пк\Downloads\IMG-20221120-WA0010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4" t="-1" r="49087" b="5171"/>
          <a:stretch/>
        </p:blipFill>
        <p:spPr bwMode="auto">
          <a:xfrm rot="16200000">
            <a:off x="1792273" y="2595449"/>
            <a:ext cx="2425622" cy="4066968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67460980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 descr="C:\Users\пк\Downloads\IMG-20221120-WA0007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5" b="22860"/>
          <a:stretch/>
        </p:blipFill>
        <p:spPr bwMode="auto">
          <a:xfrm>
            <a:off x="3885588" y="764704"/>
            <a:ext cx="3267075" cy="457200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пк\Downloads\IMG-20221120-WA0018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1" b="13141"/>
          <a:stretch/>
        </p:blipFill>
        <p:spPr bwMode="auto">
          <a:xfrm rot="10800000">
            <a:off x="251518" y="764704"/>
            <a:ext cx="3384377" cy="4572000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69694226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1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23528" y="548680"/>
            <a:ext cx="6264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информационно -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практико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ориентированный.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Срок реализации: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долгосрочный (сентябрь 2022- май 2023).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воспитатели, дети группы старшего дошкольного возраста (6-7 лет), родители.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и формы реализации проекта с детьми</a:t>
            </a:r>
            <a:r>
              <a:rPr lang="ru-RU" sz="1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словесные (беседы, чтение художественной литературы, дискуссия, обсуждение);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- наглядные (просмотр слайд-презентаций, мультфильмов, видеороликов, экскурсии);</a:t>
            </a:r>
          </a:p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практические (сюжетно – ролевые игры «Супермаркет», «Банк», «Аптека»; дидактические игры,  продуктивная деятельность, создание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«Финансовая грамотность – это важно!!!»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с родителями: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наглядное   информирование, анкетирование, памятки, консультации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4287" y="260649"/>
            <a:ext cx="2006530" cy="2982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8340950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0222"/>
            <a:ext cx="3881303" cy="542102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6" b="29355"/>
          <a:stretch/>
        </p:blipFill>
        <p:spPr bwMode="auto">
          <a:xfrm>
            <a:off x="4813327" y="526472"/>
            <a:ext cx="2330061" cy="295336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C:\Users\пк\Downloads\IMG-20221120-WA0012.jp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54" t="7039" r="2995" b="45544"/>
          <a:stretch/>
        </p:blipFill>
        <p:spPr bwMode="auto">
          <a:xfrm>
            <a:off x="4887840" y="3717032"/>
            <a:ext cx="2906707" cy="194421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176104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6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663" y="260648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7550" y="1052736"/>
            <a:ext cx="747681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Анализ результатов реализации проекта, подведение итогов работы: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лэпбука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«Финансовая грамотность – это важно!!!»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картотеки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дидактических игр по ФГ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мультимедийной презентации проекта; </a:t>
            </a:r>
            <a:endParaRPr lang="en-US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обобщение и распространение опыта среди педагогической общественности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59632" y="436022"/>
            <a:ext cx="46085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3.Заключительный этап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945017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188640"/>
            <a:ext cx="200501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1" y="188640"/>
            <a:ext cx="7416823" cy="5616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Заключение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участия в проекте всё, что связано с деньгами, воспитанникам казалось сложным и даже загадочным, но с каждым новым днем «взрослый» мир денег становился участникам проекта более понятен и близок. На старте работы сомневались, смогут ли дети выполнить предложенные задания, в том числе и в режиме самостоятельного освоения (дома при поддержке родителей). Опасения оказались напрасными – участники проекта с интересом работали, по-взрослому ответственно и по-детски увлечённо, задавали много вопросов, а при необходимости обращались за консультацией к взрослым. Убеждена в необходимости продолжения трудной, но полезной работы с ребятами по овладению начальными навыками адаптации в мире финансовых отношений.</a:t>
            </a:r>
          </a:p>
          <a:p>
            <a:pPr algn="just">
              <a:lnSpc>
                <a:spcPct val="150000"/>
              </a:lnSpc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своего выступления хочу  обратиться ко всем взрослым: любите своих детей, дарите им свое внимание без всяких «</a:t>
            </a:r>
            <a:r>
              <a:rPr lang="ru-RU" sz="17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отнекиваний</a:t>
            </a: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 Помните: не все продается, не все покупается. Научите ребенка этому.  </a:t>
            </a:r>
          </a:p>
        </p:txBody>
      </p:sp>
    </p:spTree>
    <p:extLst>
      <p:ext uri="{BB962C8B-B14F-4D97-AF65-F5344CB8AC3E}">
        <p14:creationId xmlns:p14="http://schemas.microsoft.com/office/powerpoint/2010/main" val="7096853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705678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Нашу встречу хочется закончить такой притчей:</a:t>
            </a:r>
            <a:endParaRPr lang="ru-RU" sz="16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«Как-то раз один человек вернулся поздно домой с работы, как всегда усталый и увидел, что в дверях его ждёт пятилетний сын.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Папа, можно у тебя кое-что спросить?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Конечно, что случилось?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Пап, а сколько ты получаешь за час?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не твоё дело! – возмутился отец. – И  зачем это тебе?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Просто хочу знать.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Ну, вообще-то, 500. А что?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Пап, ты можешь занять мне 300?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Для чего? Опять на какую-нибудь ерунду.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Немедленно марш к себе в комнату и ложись спать! Нельзя же быть таким эгоистом! Я работаю целый день, страшно устаю, а ты себя так глупо ведешь!</a:t>
            </a:r>
            <a:b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Малыш тихо ушёл к себе в комнату и закрыл за собой дверь. А его отец продолжал стоять в дверях и злиться. «Да как он смеет спрашивать меня о зарплате, чтобы потом попросить денег?» Но спустя какое-то время он успокоился и начал рассуждать здраво: "Может, ему действительно что-то очень важное нужно купить. Да бог с ними, с тремя сотнями,  ведь он ещё  ни разу у меня не просил денег». Когда он вошёл в детскую, его сын уже был в постели.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353580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79512" y="116632"/>
            <a:ext cx="8064896" cy="5987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Ты не спишь, сынок? – спросил отец.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Нет, папа. Просто лежу, – ответил мальчик.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Я слишком грубо тебе ответил, – сказал отец. – У меня был тяжелый день, и я просто сорвался. Прости меня. Вот, держи деньги, которые ты просил.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Мальчик сел в кровати и улыбнулся.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Ой, папка, спасибо! – радостно воскликнул он. Затем он залез под подушку и достал еще несколько смятых банкнот… Его отец, увидев, что у ребенка уже есть деньги, опять разозлился. А малыш сложил все деньги вместе, и тщательно пересчитал купюры, и затем снова посмотрел на отца.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Зачем ты просил денег, если они у тебя уже есть? – проворчал тот.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Потому что у меня было недостаточно. Но теперь мне как раз хватит, ответил ребенок. – Папа, здесь ровно пятьсот. Можно я куплю один час твоего времени? Пожалуйста, приди завтра с работы пораньше, я хочу, чтобы ты поужинал вместе с нами…»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Порой за ворохом дел мы забываем о том, что самое лучшее, что мы можем дать своему ребенку – это любовь сердца, тепло души, личное внимание и свое бесценное время. Их нельзя «заработать», «купить» – они даются только сейчас. Мы не владеем прошлым – оно уже за плечами. Мы не берем авансом будущее – оно еще не наступило. Только ЗДЕСЬ и СЕЙЧАС… Обязательно находите время для своих детей! Если вы будете делать что-либо полезное и делать хорошо, то богатство всегда будет у вас под рукой.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</a:pP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         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Благодарю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вас! Я вам желаю стабильного финансового благополучия!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22116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72226" y="179928"/>
            <a:ext cx="52011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Актуальность проекта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604" y="204158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9934" y="733129"/>
            <a:ext cx="7560840" cy="6038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современные родители наперебой спорят о том, во сколько лет нужно начинать обучать ребёнка читать, писать, учить второй язык и так далее. Но мало кто из них задумывается о том, во сколько лет начинать учить ребёнка финансовой грамотности. Многие считают, что это само появится или жизнь научит. Это абсолютно неправильный подход. С того момента, как ребёнок говорит «хочу» в магазине, он должен понимать, что деньги — это не просто цветные фантики, а родительские часы, проведённые на работе. Поэтому очень важно приучать ребёнка с детства грамотно распоряжаться деньгами, воспитывать желание достичь больших достижений, развивать творческий подход к заработку Ребенок должен понимать: что существует семейный бюджет; что денежные средства зарабатываются собственным трудом. Бережливое отношение к вещам, природным ресурсам, к игрушкам позволит сэкономить деньги. Все это делает актуальной проблему формирования финансовой грамотности, начиная с дошкольного возраста, когда детьми приобретается первичный опыт в элементарных экономических отношениях.</a:t>
            </a:r>
          </a:p>
          <a:p>
            <a:pPr algn="just">
              <a:lnSpc>
                <a:spcPct val="150000"/>
              </a:lnSpc>
            </a:pP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7306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" y="24943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395536" y="1412776"/>
            <a:ext cx="604849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36830" indent="-6350" algn="just">
              <a:lnSpc>
                <a:spcPct val="150000"/>
              </a:lnSpc>
              <a:spcAft>
                <a:spcPts val="25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Новизна: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Ранее в дошкольных образовательных учреждениях не делали акцент на формирование у детей финансовой грамотности. В настоящее же время – это актуальная тема, рекомендованная Министерством Образования и Науки Российской Федерации.  Нами было принято решение обучать детей финансовой грамотности в совместных видах деятельности. В рамках данного проекта предполагается осуществление комплексного подхода к отработке вопросов финансовой грамотности.</a:t>
            </a:r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60648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3522050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-3101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67544" y="1052736"/>
            <a:ext cx="619268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Постановка проблемы:</a:t>
            </a: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- то раз Алексею родители купили велосипед. Он очень обрадовался велосипеду,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покатался на нем до вечера. А после ужина подошел к родителям с просьбой купить ему планшет. Родители ему отказали, сказав, что деньги не растут на дереве. Алексей промолчал, но задал этот вопрос в детском саду друзьям: почему на самом деле деньги не растут на деревьях? Ребята заинтересовались, начали искать ответы: Откуда берутся деньги? Почему они могут закончиться? Что нужно сделать, чтобы их было много? И другие вопросы. При помощи вопросов была выявлена проблема и определены пути ее решения.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116632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838146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" y="29700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632918"/>
            <a:ext cx="6624736" cy="115608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создание условий для формирования у дошкольников предпосылок финансовой грамотности и успешной социализации в современном обществе.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1189" y="1789004"/>
            <a:ext cx="6624736" cy="489364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проекта:</a:t>
            </a:r>
          </a:p>
          <a:p>
            <a:pPr algn="just">
              <a:lnSpc>
                <a:spcPct val="150000"/>
              </a:lnSpc>
            </a:pP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Образовательные: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Учить понимать и ценить окружающий предметный мир. Учить осознавать взаимосвязь понятий «труд – продукт – деньги» и «стоимость продукта в зависимости от его качества»</a:t>
            </a:r>
          </a:p>
          <a:p>
            <a:pPr algn="just">
              <a:lnSpc>
                <a:spcPct val="150000"/>
              </a:lnSpc>
            </a:pP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Развивающие: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Развивать познавательный интерес детей к вопросам финансовой грамотности и применению этих знаний на практике. Развивать основы финансовой грамотности дошкольников посредством разнообразных видов детской деятельности.</a:t>
            </a:r>
          </a:p>
          <a:p>
            <a:pPr algn="just">
              <a:lnSpc>
                <a:spcPct val="150000"/>
              </a:lnSpc>
            </a:pPr>
            <a:r>
              <a:rPr lang="ru-RU" sz="16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Воспитательные: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Воспитывать разумный подход к своим желаниям, сопоставление их с возможностью бюджета семьи. Воспитывать проявление интереса у детей к профессиональной деятельности взрослых</a:t>
            </a:r>
          </a:p>
          <a:p>
            <a:pPr algn="just">
              <a:lnSpc>
                <a:spcPct val="150000"/>
              </a:lnSpc>
            </a:pP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298341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467818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01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115616" y="309926"/>
            <a:ext cx="6192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620688"/>
            <a:ext cx="7200800" cy="5749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50000"/>
              </a:lnSpc>
              <a:spcAft>
                <a:spcPts val="75"/>
              </a:spcAft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ребенка: </a:t>
            </a:r>
            <a:endParaRPr lang="ru-RU" sz="1600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осознавать и соизмерять свои потребности и возможности; 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18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активно использовать в игровой деятельности основные экономические понятия и категории (деньги, цена, товар, семейный бюджет и т. д.); 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контролировать ответственность за свои поступки, которые могут положительно или отрицательно сказаться на экономическом положении семьи и самого ребенка.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ru-RU" sz="1600" dirty="0">
              <a:solidFill>
                <a:schemeClr val="accent6">
                  <a:lumMod val="50000"/>
                </a:schemeClr>
              </a:solidFill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34950" indent="-6350" algn="just">
              <a:lnSpc>
                <a:spcPct val="150000"/>
              </a:lnSpc>
              <a:spcAft>
                <a:spcPts val="75"/>
              </a:spcAft>
            </a:pP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родителей: </a:t>
            </a:r>
            <a:endParaRPr lang="ru-RU" sz="1600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17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повышение интереса к теме проекта и к совместному сотрудничеству по теме «Формирование финансовой грамотности» </a:t>
            </a:r>
          </a:p>
          <a:p>
            <a:pPr marL="234950" lvl="0" indent="-6350" algn="just">
              <a:lnSpc>
                <a:spcPct val="150000"/>
              </a:lnSpc>
              <a:spcAft>
                <a:spcPts val="75"/>
              </a:spcAft>
            </a:pPr>
            <a:r>
              <a:rPr lang="ru-RU" sz="1600" b="1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педагогов: </a:t>
            </a:r>
            <a:endParaRPr lang="ru-RU" sz="1600" i="1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lnSpc>
                <a:spcPct val="150000"/>
              </a:lnSpc>
              <a:spcAft>
                <a:spcPts val="18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приобретение опыта в работе с детьми по формированию у дошкольников финансовой грамотности; 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накопление практического материала; </a:t>
            </a:r>
          </a:p>
          <a:p>
            <a:pPr marL="342900" lvl="0" indent="-342900" algn="just" fontAlgn="base">
              <a:lnSpc>
                <a:spcPct val="150000"/>
              </a:lnSpc>
              <a:spcAft>
                <a:spcPts val="25"/>
              </a:spcAft>
              <a:buClr>
                <a:srgbClr val="000000"/>
              </a:buClr>
              <a:buSzPts val="14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проявление интереса к проектной деятельности. </a:t>
            </a:r>
            <a:endParaRPr lang="ru-RU" sz="1600" u="none" strike="noStrike" dirty="0">
              <a:solidFill>
                <a:schemeClr val="accent6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101" y="309926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06683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75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11560" y="344496"/>
            <a:ext cx="5563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Этапы работы над проектом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166843"/>
            <a:ext cx="6462464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Организационный этап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изучение справочной, методической, энциклопедической литературы, сбор материала необходимого для реализации цели проекта. 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информирование родителей о планировании работы с детьми по проекту «Почему деньги не растут на деревьях?».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подбор художественной литературы для детей  по выбранной тематике.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подбор необходимого оборудования и пособий для практического обогащения проекта.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создание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лэпбука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«Финансовая грамотность – это важно!!!»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7" y="188640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5737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04" y="5747"/>
            <a:ext cx="91440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806469" y="400943"/>
            <a:ext cx="46450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2.Основной этап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1" y="830159"/>
            <a:ext cx="8381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Arial" pitchFamily="34" charset="0"/>
              <a:buChar char="•"/>
            </a:pPr>
            <a:r>
              <a:rPr lang="ru-RU" sz="20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Знакомство с азами экономики средствами художественной литературы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7769">
            <a:off x="4003606" y="1851795"/>
            <a:ext cx="1658937" cy="269398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1604">
            <a:off x="758134" y="1922726"/>
            <a:ext cx="1798637" cy="235267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5124">
            <a:off x="2405604" y="1737527"/>
            <a:ext cx="1470025" cy="2084387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0664">
            <a:off x="2683398" y="3438226"/>
            <a:ext cx="1938337" cy="2524125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4326">
            <a:off x="1043608" y="3974777"/>
            <a:ext cx="1658937" cy="215265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3371">
            <a:off x="4572933" y="3636690"/>
            <a:ext cx="1655318" cy="2207090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4" r="12120"/>
          <a:stretch/>
        </p:blipFill>
        <p:spPr bwMode="auto">
          <a:xfrm rot="410239">
            <a:off x="5460418" y="1795787"/>
            <a:ext cx="1669473" cy="2278943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183" y="3876675"/>
            <a:ext cx="2005013" cy="298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507966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</TotalTime>
  <Words>1397</Words>
  <Application>Microsoft Office PowerPoint</Application>
  <PresentationFormat>Экран (4:3)</PresentationFormat>
  <Paragraphs>82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Times New Roman</vt:lpstr>
      <vt:lpstr>Wingdings</vt:lpstr>
      <vt:lpstr>Wingdings 2</vt:lpstr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Зарифа Садыкова</dc:creator>
  <cp:lastModifiedBy>Лиана</cp:lastModifiedBy>
  <cp:revision>77</cp:revision>
  <dcterms:created xsi:type="dcterms:W3CDTF">2022-11-06T16:49:42Z</dcterms:created>
  <dcterms:modified xsi:type="dcterms:W3CDTF">2023-11-26T19:12:58Z</dcterms:modified>
</cp:coreProperties>
</file>